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85" r:id="rId3"/>
    <p:sldId id="279" r:id="rId4"/>
    <p:sldId id="259" r:id="rId5"/>
    <p:sldId id="260" r:id="rId6"/>
    <p:sldId id="261" r:id="rId7"/>
    <p:sldId id="281" r:id="rId8"/>
    <p:sldId id="263" r:id="rId9"/>
    <p:sldId id="264" r:id="rId10"/>
    <p:sldId id="282" r:id="rId11"/>
    <p:sldId id="266" r:id="rId12"/>
    <p:sldId id="267" r:id="rId13"/>
    <p:sldId id="268" r:id="rId14"/>
    <p:sldId id="269" r:id="rId15"/>
    <p:sldId id="270" r:id="rId16"/>
    <p:sldId id="283" r:id="rId17"/>
    <p:sldId id="284" r:id="rId18"/>
    <p:sldId id="273" r:id="rId19"/>
    <p:sldId id="274" r:id="rId20"/>
    <p:sldId id="275" r:id="rId21"/>
    <p:sldId id="276" r:id="rId22"/>
    <p:sldId id="277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53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6D9E95-830A-46E5-AF32-42CD34566E2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2D8488EA-9E5C-407E-84A7-41E1BCA81411}">
      <dgm:prSet/>
      <dgm:spPr/>
      <dgm:t>
        <a:bodyPr/>
        <a:lstStyle/>
        <a:p>
          <a:pPr rtl="0"/>
          <a:r>
            <a:rPr lang="en-US" i="1">
              <a:latin typeface="Times New Roman" panose="02020603050405020304" pitchFamily="18" charset="0"/>
              <a:cs typeface="Times New Roman" panose="02020603050405020304" pitchFamily="18" charset="0"/>
            </a:rPr>
            <a:t>Một là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, cơ cấu xã hội - giai cấp biến đổi gắn liền và bị quy định bởi cơ cấu kinh tế của thời kỳ quá độ lên chủ nghĩa xã hội</a:t>
          </a:r>
        </a:p>
      </dgm:t>
    </dgm:pt>
    <dgm:pt modelId="{41ADA8E7-B290-4554-998F-EBF523F0D95A}" type="parTrans" cxnId="{F7CBD3E4-ECE3-4EF5-A6DD-F23360A6DBCA}">
      <dgm:prSet/>
      <dgm:spPr/>
      <dgm:t>
        <a:bodyPr/>
        <a:lstStyle/>
        <a:p>
          <a:endParaRPr lang="en-US"/>
        </a:p>
      </dgm:t>
    </dgm:pt>
    <dgm:pt modelId="{59A20352-C2C6-466E-9D30-29121ACB472E}" type="sibTrans" cxnId="{F7CBD3E4-ECE3-4EF5-A6DD-F23360A6DBC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B1A14D-513E-4D69-8B34-05B6B99D6D64}">
      <dgm:prSet/>
      <dgm:spPr/>
      <dgm:t>
        <a:bodyPr/>
        <a:lstStyle/>
        <a:p>
          <a:pPr rtl="0"/>
          <a:r>
            <a:rPr lang="en-US" i="1">
              <a:latin typeface="Times New Roman" panose="02020603050405020304" pitchFamily="18" charset="0"/>
              <a:cs typeface="Times New Roman" panose="02020603050405020304" pitchFamily="18" charset="0"/>
            </a:rPr>
            <a:t>Hai là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, cơ cấu xã hội - giai cấp biến đổi phức tạp, đa dạng, làm xuất hiện các tầng lớp xã hội mới.</a:t>
          </a:r>
        </a:p>
      </dgm:t>
    </dgm:pt>
    <dgm:pt modelId="{DBB754E4-7DF8-4BA6-A541-D2F2CB64ABB2}" type="parTrans" cxnId="{E0D1A160-3610-4DB9-83F1-B1EE6C27956E}">
      <dgm:prSet/>
      <dgm:spPr/>
      <dgm:t>
        <a:bodyPr/>
        <a:lstStyle/>
        <a:p>
          <a:endParaRPr lang="en-US"/>
        </a:p>
      </dgm:t>
    </dgm:pt>
    <dgm:pt modelId="{33C3B354-C5E1-4329-B2CB-A30A9AF29BDC}" type="sibTrans" cxnId="{E0D1A160-3610-4DB9-83F1-B1EE6C27956E}">
      <dgm:prSet/>
      <dgm:spPr/>
      <dgm:t>
        <a:bodyPr/>
        <a:lstStyle/>
        <a:p>
          <a:endParaRPr lang="en-US"/>
        </a:p>
      </dgm:t>
    </dgm:pt>
    <dgm:pt modelId="{BC4B17C6-19D9-494B-8FF2-CB1A8CBB107D}">
      <dgm:prSet/>
      <dgm:spPr/>
      <dgm:t>
        <a:bodyPr/>
        <a:lstStyle/>
        <a:p>
          <a:pPr rtl="0"/>
          <a:r>
            <a:rPr lang="en-US" i="1">
              <a:latin typeface="Times New Roman" panose="02020603050405020304" pitchFamily="18" charset="0"/>
              <a:cs typeface="Times New Roman" panose="02020603050405020304" pitchFamily="18" charset="0"/>
            </a:rPr>
            <a:t>Ba là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, cơ cấu xã hội - giai cấp biến đổi trong mối quan hệ vừa đấu tranh, vừa liên minh, từng bước xóa bỏ bất bình đẳng xã hội dẫn đến sự xích lại gần nhau.</a:t>
          </a:r>
        </a:p>
      </dgm:t>
    </dgm:pt>
    <dgm:pt modelId="{6C2C8000-9288-436F-BC38-B4584EA90A89}" type="parTrans" cxnId="{7AA5DCBE-C920-4F9C-B91F-21A1DB647D61}">
      <dgm:prSet/>
      <dgm:spPr/>
      <dgm:t>
        <a:bodyPr/>
        <a:lstStyle/>
        <a:p>
          <a:endParaRPr lang="en-US"/>
        </a:p>
      </dgm:t>
    </dgm:pt>
    <dgm:pt modelId="{30FCD72C-8B92-4C36-A4CF-2E950A371CA5}" type="sibTrans" cxnId="{7AA5DCBE-C920-4F9C-B91F-21A1DB647D61}">
      <dgm:prSet/>
      <dgm:spPr/>
      <dgm:t>
        <a:bodyPr/>
        <a:lstStyle/>
        <a:p>
          <a:endParaRPr lang="en-US"/>
        </a:p>
      </dgm:t>
    </dgm:pt>
    <dgm:pt modelId="{10F87599-5EF6-43A8-A1E5-2FA1903AD662}" type="pres">
      <dgm:prSet presAssocID="{F36D9E95-830A-46E5-AF32-42CD34566E24}" presName="Name0" presStyleCnt="0">
        <dgm:presLayoutVars>
          <dgm:chMax val="7"/>
          <dgm:chPref val="7"/>
          <dgm:dir/>
        </dgm:presLayoutVars>
      </dgm:prSet>
      <dgm:spPr/>
    </dgm:pt>
    <dgm:pt modelId="{4811DA6C-0A03-44A5-A50F-23754B65A41C}" type="pres">
      <dgm:prSet presAssocID="{F36D9E95-830A-46E5-AF32-42CD34566E24}" presName="Name1" presStyleCnt="0"/>
      <dgm:spPr/>
    </dgm:pt>
    <dgm:pt modelId="{5B615F42-05F6-4C16-9728-E03E9C578D49}" type="pres">
      <dgm:prSet presAssocID="{F36D9E95-830A-46E5-AF32-42CD34566E24}" presName="cycle" presStyleCnt="0"/>
      <dgm:spPr/>
    </dgm:pt>
    <dgm:pt modelId="{B53E598D-14F7-4278-8784-36E543ED742C}" type="pres">
      <dgm:prSet presAssocID="{F36D9E95-830A-46E5-AF32-42CD34566E24}" presName="srcNode" presStyleLbl="node1" presStyleIdx="0" presStyleCnt="3"/>
      <dgm:spPr/>
    </dgm:pt>
    <dgm:pt modelId="{06DDD7CF-5CD4-40E7-AFBC-EEF56A463772}" type="pres">
      <dgm:prSet presAssocID="{F36D9E95-830A-46E5-AF32-42CD34566E24}" presName="conn" presStyleLbl="parChTrans1D2" presStyleIdx="0" presStyleCnt="1"/>
      <dgm:spPr/>
    </dgm:pt>
    <dgm:pt modelId="{44DDCF35-C462-4401-88DD-2847D37ADC1D}" type="pres">
      <dgm:prSet presAssocID="{F36D9E95-830A-46E5-AF32-42CD34566E24}" presName="extraNode" presStyleLbl="node1" presStyleIdx="0" presStyleCnt="3"/>
      <dgm:spPr/>
    </dgm:pt>
    <dgm:pt modelId="{02534EE4-AD5D-46B0-B542-B8F3CCCB3F5C}" type="pres">
      <dgm:prSet presAssocID="{F36D9E95-830A-46E5-AF32-42CD34566E24}" presName="dstNode" presStyleLbl="node1" presStyleIdx="0" presStyleCnt="3"/>
      <dgm:spPr/>
    </dgm:pt>
    <dgm:pt modelId="{ACE663B5-AAC0-4356-B2C6-3E5948B1A211}" type="pres">
      <dgm:prSet presAssocID="{2D8488EA-9E5C-407E-84A7-41E1BCA81411}" presName="text_1" presStyleLbl="node1" presStyleIdx="0" presStyleCnt="3">
        <dgm:presLayoutVars>
          <dgm:bulletEnabled val="1"/>
        </dgm:presLayoutVars>
      </dgm:prSet>
      <dgm:spPr/>
    </dgm:pt>
    <dgm:pt modelId="{C8A75DC1-56FE-49B4-A5C2-38E368151E72}" type="pres">
      <dgm:prSet presAssocID="{2D8488EA-9E5C-407E-84A7-41E1BCA81411}" presName="accent_1" presStyleCnt="0"/>
      <dgm:spPr/>
    </dgm:pt>
    <dgm:pt modelId="{29F6412F-0A4C-47E5-A9D7-B15BD62E8205}" type="pres">
      <dgm:prSet presAssocID="{2D8488EA-9E5C-407E-84A7-41E1BCA81411}" presName="accentRepeatNode" presStyleLbl="solidFgAcc1" presStyleIdx="0" presStyleCnt="3"/>
      <dgm:spPr/>
    </dgm:pt>
    <dgm:pt modelId="{B13C0BA7-7969-4C43-A9A8-F15898659A70}" type="pres">
      <dgm:prSet presAssocID="{4CB1A14D-513E-4D69-8B34-05B6B99D6D64}" presName="text_2" presStyleLbl="node1" presStyleIdx="1" presStyleCnt="3">
        <dgm:presLayoutVars>
          <dgm:bulletEnabled val="1"/>
        </dgm:presLayoutVars>
      </dgm:prSet>
      <dgm:spPr/>
    </dgm:pt>
    <dgm:pt modelId="{EA27BED7-BD0A-4707-8FD7-F586869F36DA}" type="pres">
      <dgm:prSet presAssocID="{4CB1A14D-513E-4D69-8B34-05B6B99D6D64}" presName="accent_2" presStyleCnt="0"/>
      <dgm:spPr/>
    </dgm:pt>
    <dgm:pt modelId="{9A066C78-BBCC-40C1-835A-19F176E9EDA6}" type="pres">
      <dgm:prSet presAssocID="{4CB1A14D-513E-4D69-8B34-05B6B99D6D64}" presName="accentRepeatNode" presStyleLbl="solidFgAcc1" presStyleIdx="1" presStyleCnt="3"/>
      <dgm:spPr/>
    </dgm:pt>
    <dgm:pt modelId="{A4689CB5-810A-41F9-B7CF-98F08F5BCF04}" type="pres">
      <dgm:prSet presAssocID="{BC4B17C6-19D9-494B-8FF2-CB1A8CBB107D}" presName="text_3" presStyleLbl="node1" presStyleIdx="2" presStyleCnt="3">
        <dgm:presLayoutVars>
          <dgm:bulletEnabled val="1"/>
        </dgm:presLayoutVars>
      </dgm:prSet>
      <dgm:spPr/>
    </dgm:pt>
    <dgm:pt modelId="{94DB0904-21A7-45B6-B76A-0A0C19EC0C59}" type="pres">
      <dgm:prSet presAssocID="{BC4B17C6-19D9-494B-8FF2-CB1A8CBB107D}" presName="accent_3" presStyleCnt="0"/>
      <dgm:spPr/>
    </dgm:pt>
    <dgm:pt modelId="{8EE0D527-F4C7-44AA-BBD8-4324D8C88B5B}" type="pres">
      <dgm:prSet presAssocID="{BC4B17C6-19D9-494B-8FF2-CB1A8CBB107D}" presName="accentRepeatNode" presStyleLbl="solidFgAcc1" presStyleIdx="2" presStyleCnt="3"/>
      <dgm:spPr/>
    </dgm:pt>
  </dgm:ptLst>
  <dgm:cxnLst>
    <dgm:cxn modelId="{CAED8A08-3C4B-437C-BC85-2E85B4A41B7F}" type="presOf" srcId="{59A20352-C2C6-466E-9D30-29121ACB472E}" destId="{06DDD7CF-5CD4-40E7-AFBC-EEF56A463772}" srcOrd="0" destOrd="0" presId="urn:microsoft.com/office/officeart/2008/layout/VerticalCurvedList"/>
    <dgm:cxn modelId="{E4D49826-3BD5-43C0-8F8D-D363B460B540}" type="presOf" srcId="{F36D9E95-830A-46E5-AF32-42CD34566E24}" destId="{10F87599-5EF6-43A8-A1E5-2FA1903AD662}" srcOrd="0" destOrd="0" presId="urn:microsoft.com/office/officeart/2008/layout/VerticalCurvedList"/>
    <dgm:cxn modelId="{F5BF444E-0806-4F81-A148-70ED6B4CE514}" type="presOf" srcId="{4CB1A14D-513E-4D69-8B34-05B6B99D6D64}" destId="{B13C0BA7-7969-4C43-A9A8-F15898659A70}" srcOrd="0" destOrd="0" presId="urn:microsoft.com/office/officeart/2008/layout/VerticalCurvedList"/>
    <dgm:cxn modelId="{E0D1A160-3610-4DB9-83F1-B1EE6C27956E}" srcId="{F36D9E95-830A-46E5-AF32-42CD34566E24}" destId="{4CB1A14D-513E-4D69-8B34-05B6B99D6D64}" srcOrd="1" destOrd="0" parTransId="{DBB754E4-7DF8-4BA6-A541-D2F2CB64ABB2}" sibTransId="{33C3B354-C5E1-4329-B2CB-A30A9AF29BDC}"/>
    <dgm:cxn modelId="{13330CA0-B37F-4480-8927-844607FFBB4C}" type="presOf" srcId="{BC4B17C6-19D9-494B-8FF2-CB1A8CBB107D}" destId="{A4689CB5-810A-41F9-B7CF-98F08F5BCF04}" srcOrd="0" destOrd="0" presId="urn:microsoft.com/office/officeart/2008/layout/VerticalCurvedList"/>
    <dgm:cxn modelId="{7AA5DCBE-C920-4F9C-B91F-21A1DB647D61}" srcId="{F36D9E95-830A-46E5-AF32-42CD34566E24}" destId="{BC4B17C6-19D9-494B-8FF2-CB1A8CBB107D}" srcOrd="2" destOrd="0" parTransId="{6C2C8000-9288-436F-BC38-B4584EA90A89}" sibTransId="{30FCD72C-8B92-4C36-A4CF-2E950A371CA5}"/>
    <dgm:cxn modelId="{959073D6-3E2E-4B81-A589-4F7801ECBA84}" type="presOf" srcId="{2D8488EA-9E5C-407E-84A7-41E1BCA81411}" destId="{ACE663B5-AAC0-4356-B2C6-3E5948B1A211}" srcOrd="0" destOrd="0" presId="urn:microsoft.com/office/officeart/2008/layout/VerticalCurvedList"/>
    <dgm:cxn modelId="{F7CBD3E4-ECE3-4EF5-A6DD-F23360A6DBCA}" srcId="{F36D9E95-830A-46E5-AF32-42CD34566E24}" destId="{2D8488EA-9E5C-407E-84A7-41E1BCA81411}" srcOrd="0" destOrd="0" parTransId="{41ADA8E7-B290-4554-998F-EBF523F0D95A}" sibTransId="{59A20352-C2C6-466E-9D30-29121ACB472E}"/>
    <dgm:cxn modelId="{9A1A0740-5DE8-458C-88EE-5DDA3D4A46F6}" type="presParOf" srcId="{10F87599-5EF6-43A8-A1E5-2FA1903AD662}" destId="{4811DA6C-0A03-44A5-A50F-23754B65A41C}" srcOrd="0" destOrd="0" presId="urn:microsoft.com/office/officeart/2008/layout/VerticalCurvedList"/>
    <dgm:cxn modelId="{8BF00ED2-F3DC-4A1A-9D53-1092DCB4DF24}" type="presParOf" srcId="{4811DA6C-0A03-44A5-A50F-23754B65A41C}" destId="{5B615F42-05F6-4C16-9728-E03E9C578D49}" srcOrd="0" destOrd="0" presId="urn:microsoft.com/office/officeart/2008/layout/VerticalCurvedList"/>
    <dgm:cxn modelId="{9BB48D5E-FA56-49B3-98CA-C708CEE6D95C}" type="presParOf" srcId="{5B615F42-05F6-4C16-9728-E03E9C578D49}" destId="{B53E598D-14F7-4278-8784-36E543ED742C}" srcOrd="0" destOrd="0" presId="urn:microsoft.com/office/officeart/2008/layout/VerticalCurvedList"/>
    <dgm:cxn modelId="{35C8DEEB-4694-4FC9-B54F-093B30ED01AD}" type="presParOf" srcId="{5B615F42-05F6-4C16-9728-E03E9C578D49}" destId="{06DDD7CF-5CD4-40E7-AFBC-EEF56A463772}" srcOrd="1" destOrd="0" presId="urn:microsoft.com/office/officeart/2008/layout/VerticalCurvedList"/>
    <dgm:cxn modelId="{C814C6D8-E3C7-4CC8-A211-83664AE3D038}" type="presParOf" srcId="{5B615F42-05F6-4C16-9728-E03E9C578D49}" destId="{44DDCF35-C462-4401-88DD-2847D37ADC1D}" srcOrd="2" destOrd="0" presId="urn:microsoft.com/office/officeart/2008/layout/VerticalCurvedList"/>
    <dgm:cxn modelId="{D8195B98-CEB8-4550-9A38-D874ED77B3E0}" type="presParOf" srcId="{5B615F42-05F6-4C16-9728-E03E9C578D49}" destId="{02534EE4-AD5D-46B0-B542-B8F3CCCB3F5C}" srcOrd="3" destOrd="0" presId="urn:microsoft.com/office/officeart/2008/layout/VerticalCurvedList"/>
    <dgm:cxn modelId="{83F206EA-5028-43EF-9480-270A042BB3DD}" type="presParOf" srcId="{4811DA6C-0A03-44A5-A50F-23754B65A41C}" destId="{ACE663B5-AAC0-4356-B2C6-3E5948B1A211}" srcOrd="1" destOrd="0" presId="urn:microsoft.com/office/officeart/2008/layout/VerticalCurvedList"/>
    <dgm:cxn modelId="{05D02410-11E4-4669-A843-3FE06F29E168}" type="presParOf" srcId="{4811DA6C-0A03-44A5-A50F-23754B65A41C}" destId="{C8A75DC1-56FE-49B4-A5C2-38E368151E72}" srcOrd="2" destOrd="0" presId="urn:microsoft.com/office/officeart/2008/layout/VerticalCurvedList"/>
    <dgm:cxn modelId="{3F7571A1-7A93-4DA7-AFE8-7FD02335F099}" type="presParOf" srcId="{C8A75DC1-56FE-49B4-A5C2-38E368151E72}" destId="{29F6412F-0A4C-47E5-A9D7-B15BD62E8205}" srcOrd="0" destOrd="0" presId="urn:microsoft.com/office/officeart/2008/layout/VerticalCurvedList"/>
    <dgm:cxn modelId="{2083CC11-829C-4910-9CB2-863586C1703C}" type="presParOf" srcId="{4811DA6C-0A03-44A5-A50F-23754B65A41C}" destId="{B13C0BA7-7969-4C43-A9A8-F15898659A70}" srcOrd="3" destOrd="0" presId="urn:microsoft.com/office/officeart/2008/layout/VerticalCurvedList"/>
    <dgm:cxn modelId="{FD15C170-A598-426F-B7E3-D64768170714}" type="presParOf" srcId="{4811DA6C-0A03-44A5-A50F-23754B65A41C}" destId="{EA27BED7-BD0A-4707-8FD7-F586869F36DA}" srcOrd="4" destOrd="0" presId="urn:microsoft.com/office/officeart/2008/layout/VerticalCurvedList"/>
    <dgm:cxn modelId="{152E8ED7-4B50-483D-862C-B8F72ADFA53B}" type="presParOf" srcId="{EA27BED7-BD0A-4707-8FD7-F586869F36DA}" destId="{9A066C78-BBCC-40C1-835A-19F176E9EDA6}" srcOrd="0" destOrd="0" presId="urn:microsoft.com/office/officeart/2008/layout/VerticalCurvedList"/>
    <dgm:cxn modelId="{1B832318-7586-42DA-8227-AE436066640D}" type="presParOf" srcId="{4811DA6C-0A03-44A5-A50F-23754B65A41C}" destId="{A4689CB5-810A-41F9-B7CF-98F08F5BCF04}" srcOrd="5" destOrd="0" presId="urn:microsoft.com/office/officeart/2008/layout/VerticalCurvedList"/>
    <dgm:cxn modelId="{61C51469-1043-4CDA-9953-0417AD062043}" type="presParOf" srcId="{4811DA6C-0A03-44A5-A50F-23754B65A41C}" destId="{94DB0904-21A7-45B6-B76A-0A0C19EC0C59}" srcOrd="6" destOrd="0" presId="urn:microsoft.com/office/officeart/2008/layout/VerticalCurvedList"/>
    <dgm:cxn modelId="{7C00AB49-1FFE-4803-A021-22DAB372DEE2}" type="presParOf" srcId="{94DB0904-21A7-45B6-B76A-0A0C19EC0C59}" destId="{8EE0D527-F4C7-44AA-BBD8-4324D8C88B5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DDD7CF-5CD4-40E7-AFBC-EEF56A463772}">
      <dsp:nvSpPr>
        <dsp:cNvPr id="0" name=""/>
        <dsp:cNvSpPr/>
      </dsp:nvSpPr>
      <dsp:spPr>
        <a:xfrm>
          <a:off x="-6023738" y="-921962"/>
          <a:ext cx="7172774" cy="7172774"/>
        </a:xfrm>
        <a:prstGeom prst="blockArc">
          <a:avLst>
            <a:gd name="adj1" fmla="val 18900000"/>
            <a:gd name="adj2" fmla="val 2700000"/>
            <a:gd name="adj3" fmla="val 301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E663B5-AAC0-4356-B2C6-3E5948B1A211}">
      <dsp:nvSpPr>
        <dsp:cNvPr id="0" name=""/>
        <dsp:cNvSpPr/>
      </dsp:nvSpPr>
      <dsp:spPr>
        <a:xfrm>
          <a:off x="739644" y="532885"/>
          <a:ext cx="10048781" cy="10657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5955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>
              <a:latin typeface="Times New Roman" panose="02020603050405020304" pitchFamily="18" charset="0"/>
              <a:cs typeface="Times New Roman" panose="02020603050405020304" pitchFamily="18" charset="0"/>
            </a:rPr>
            <a:t>Một là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, cơ cấu xã hội - giai cấp biến đổi gắn liền và bị quy định bởi cơ cấu kinh tế của thời kỳ quá độ lên chủ nghĩa xã hội</a:t>
          </a:r>
        </a:p>
      </dsp:txBody>
      <dsp:txXfrm>
        <a:off x="739644" y="532885"/>
        <a:ext cx="10048781" cy="1065770"/>
      </dsp:txXfrm>
    </dsp:sp>
    <dsp:sp modelId="{29F6412F-0A4C-47E5-A9D7-B15BD62E8205}">
      <dsp:nvSpPr>
        <dsp:cNvPr id="0" name=""/>
        <dsp:cNvSpPr/>
      </dsp:nvSpPr>
      <dsp:spPr>
        <a:xfrm>
          <a:off x="73538" y="399663"/>
          <a:ext cx="1332212" cy="13322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C0BA7-7969-4C43-A9A8-F15898659A70}">
      <dsp:nvSpPr>
        <dsp:cNvPr id="0" name=""/>
        <dsp:cNvSpPr/>
      </dsp:nvSpPr>
      <dsp:spPr>
        <a:xfrm>
          <a:off x="1127051" y="2131540"/>
          <a:ext cx="9661374" cy="1065770"/>
        </a:xfrm>
        <a:prstGeom prst="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5955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>
              <a:latin typeface="Times New Roman" panose="02020603050405020304" pitchFamily="18" charset="0"/>
              <a:cs typeface="Times New Roman" panose="02020603050405020304" pitchFamily="18" charset="0"/>
            </a:rPr>
            <a:t>Hai là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, cơ cấu xã hội - giai cấp biến đổi phức tạp, đa dạng, làm xuất hiện các tầng lớp xã hội mới.</a:t>
          </a:r>
        </a:p>
      </dsp:txBody>
      <dsp:txXfrm>
        <a:off x="1127051" y="2131540"/>
        <a:ext cx="9661374" cy="1065770"/>
      </dsp:txXfrm>
    </dsp:sp>
    <dsp:sp modelId="{9A066C78-BBCC-40C1-835A-19F176E9EDA6}">
      <dsp:nvSpPr>
        <dsp:cNvPr id="0" name=""/>
        <dsp:cNvSpPr/>
      </dsp:nvSpPr>
      <dsp:spPr>
        <a:xfrm>
          <a:off x="460945" y="1998318"/>
          <a:ext cx="1332212" cy="13322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689CB5-810A-41F9-B7CF-98F08F5BCF04}">
      <dsp:nvSpPr>
        <dsp:cNvPr id="0" name=""/>
        <dsp:cNvSpPr/>
      </dsp:nvSpPr>
      <dsp:spPr>
        <a:xfrm>
          <a:off x="739644" y="3730195"/>
          <a:ext cx="10048781" cy="1065770"/>
        </a:xfrm>
        <a:prstGeom prst="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5955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>
              <a:latin typeface="Times New Roman" panose="02020603050405020304" pitchFamily="18" charset="0"/>
              <a:cs typeface="Times New Roman" panose="02020603050405020304" pitchFamily="18" charset="0"/>
            </a:rPr>
            <a:t>Ba là</a:t>
          </a: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, cơ cấu xã hội - giai cấp biến đổi trong mối quan hệ vừa đấu tranh, vừa liên minh, từng bước xóa bỏ bất bình đẳng xã hội dẫn đến sự xích lại gần nhau.</a:t>
          </a:r>
        </a:p>
      </dsp:txBody>
      <dsp:txXfrm>
        <a:off x="739644" y="3730195"/>
        <a:ext cx="10048781" cy="1065770"/>
      </dsp:txXfrm>
    </dsp:sp>
    <dsp:sp modelId="{8EE0D527-F4C7-44AA-BBD8-4324D8C88B5B}">
      <dsp:nvSpPr>
        <dsp:cNvPr id="0" name=""/>
        <dsp:cNvSpPr/>
      </dsp:nvSpPr>
      <dsp:spPr>
        <a:xfrm>
          <a:off x="73538" y="3596973"/>
          <a:ext cx="1332212" cy="13322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33B57-AC37-4B03-939A-64CFF8BC49C3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C1178-354F-42B1-BA4D-09207B336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DB0D5BC-12FB-4A40-8C9C-8EC2E3199993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820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112E-523E-4006-9413-EAEBE8D18FBE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E4456-7C86-47F4-AA85-B483EAA4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7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112E-523E-4006-9413-EAEBE8D18FBE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E4456-7C86-47F4-AA85-B483EAA4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04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112E-523E-4006-9413-EAEBE8D18FBE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E4456-7C86-47F4-AA85-B483EAA4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60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914400" y="1981200"/>
            <a:ext cx="10363200" cy="1600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82275" name="Rectangle 3"/>
          <p:cNvSpPr>
            <a:spLocks noGrp="1" noRot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39D77-30F6-410B-8D42-E0B4C4B0FA9B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07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6F073D-3D68-4DCF-9615-469358F78713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59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8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7A657-E2E4-47C9-BC8E-FB76726B8CAD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972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2170" y="1676405"/>
            <a:ext cx="5592233" cy="4422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2" y="1676405"/>
            <a:ext cx="5592233" cy="4422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6CF391-B86E-4691-8508-E0ACC35A80C2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319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9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25557-6D4F-43E2-A1D0-7CFD0E847D3A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071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422F2-4E92-4462-BA90-31FF8DDC73E7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6002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730307-870C-456C-8164-EA2F567E75E8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077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26988-FF6B-4432-BA97-13E7D861C653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697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112E-523E-4006-9413-EAEBE8D18FBE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E4456-7C86-47F4-AA85-B483EAA4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403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3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287E0-FF1C-43C5-8151-720F469C69E5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458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89496D-17BB-4C3E-A91E-ACEE752BC00A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3529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42919" y="228605"/>
            <a:ext cx="2846916" cy="5870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2170" y="228605"/>
            <a:ext cx="8337551" cy="58705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61663-A586-4CC8-A237-78721CF8EE4E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7383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168" y="228602"/>
            <a:ext cx="1134745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02169" y="1676405"/>
            <a:ext cx="11387667" cy="44227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C974E4-8A1E-472F-A972-257EDE436233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7564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02168" y="228602"/>
            <a:ext cx="1134745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2170" y="1676400"/>
            <a:ext cx="5592233" cy="21351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2" y="1676400"/>
            <a:ext cx="5592233" cy="21351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2170" y="3963993"/>
            <a:ext cx="5592233" cy="2135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2" y="3963993"/>
            <a:ext cx="5592233" cy="2135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AAF62-9277-4433-9829-3393471E06EA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4499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168" y="228602"/>
            <a:ext cx="1134745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2170" y="1676405"/>
            <a:ext cx="5592233" cy="4422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197602" y="1676405"/>
            <a:ext cx="5592233" cy="442277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5E1B62-032C-49E9-ADF7-4BD70962B7C8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1916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02169" y="228605"/>
            <a:ext cx="11387667" cy="58705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613FFA-F1A0-4F0F-BC24-9059A959E9FB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2489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168" y="228602"/>
            <a:ext cx="1134745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2170" y="1676405"/>
            <a:ext cx="5592233" cy="4422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2" y="1676405"/>
            <a:ext cx="5592233" cy="44227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4DE927-C1D4-4125-8F46-1EC00F0EBD9D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352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112E-523E-4006-9413-EAEBE8D18FBE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E4456-7C86-47F4-AA85-B483EAA4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77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112E-523E-4006-9413-EAEBE8D18FBE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E4456-7C86-47F4-AA85-B483EAA4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97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112E-523E-4006-9413-EAEBE8D18FBE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E4456-7C86-47F4-AA85-B483EAA4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92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112E-523E-4006-9413-EAEBE8D18FBE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E4456-7C86-47F4-AA85-B483EAA4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54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112E-523E-4006-9413-EAEBE8D18FBE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E4456-7C86-47F4-AA85-B483EAA4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17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112E-523E-4006-9413-EAEBE8D18FBE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E4456-7C86-47F4-AA85-B483EAA4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81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112E-523E-4006-9413-EAEBE8D18FBE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E4456-7C86-47F4-AA85-B483EAA4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08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F112E-523E-4006-9413-EAEBE8D18FBE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E4456-7C86-47F4-AA85-B483EAA4E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85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02168" y="228602"/>
            <a:ext cx="11347451" cy="13255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81251" name="Rectangle 3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402169" y="1676405"/>
            <a:ext cx="11387667" cy="4422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812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06400" y="6245225"/>
            <a:ext cx="30480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12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30480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F9F5B7-5ED9-40E9-BF39-3F1F0C08C7B2}" type="slidenum">
              <a:rPr lang="en-US" altLang="en-US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69117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32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4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000" kern="1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marx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17" y="1916113"/>
            <a:ext cx="213148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1" name="Text Box 3"/>
          <p:cNvSpPr txBox="1">
            <a:spLocks noChangeArrowheads="1"/>
          </p:cNvSpPr>
          <p:nvPr/>
        </p:nvSpPr>
        <p:spPr bwMode="auto">
          <a:xfrm>
            <a:off x="457200" y="4205990"/>
            <a:ext cx="10871200" cy="14986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vi-V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CHỦ NGHĨA XÃ HỘI KHOA HỌC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vi-V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ThS. Đặng Thị Kim Dung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vi-V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0965736322</a:t>
            </a:r>
            <a:endParaRPr lang="en-US" alt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0" y="-26988"/>
            <a:ext cx="12192000" cy="1079501"/>
          </a:xfrm>
          <a:prstGeom prst="rect">
            <a:avLst/>
          </a:prstGeom>
          <a:solidFill>
            <a:srgbClr val="CE0000"/>
          </a:solidFill>
          <a:ln>
            <a:noFill/>
          </a:ln>
          <a:effectLst>
            <a:prstShdw prst="shdw17" dist="17961" dir="2700000">
              <a:srgbClr val="7C0000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800" b="1" dirty="0">
                <a:solidFill>
                  <a:srgbClr val="FFFF13"/>
                </a:solidFill>
                <a:latin typeface="Times New Roman" pitchFamily="18" charset="0"/>
              </a:rPr>
              <a:t>ĐẠI HỌC CNTT &amp; TT</a:t>
            </a:r>
            <a:endParaRPr lang="vi-VN" altLang="en-US" sz="2800" b="1" dirty="0">
              <a:solidFill>
                <a:srgbClr val="FFFF13"/>
              </a:solidFill>
              <a:latin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vi-VN" altLang="en-US" sz="2800" b="1" dirty="0">
                <a:solidFill>
                  <a:srgbClr val="FFFF13"/>
                </a:solidFill>
                <a:latin typeface="Times New Roman" pitchFamily="18" charset="0"/>
              </a:rPr>
              <a:t>BỘ MÔN KHXH</a:t>
            </a:r>
            <a:endParaRPr lang="en-US" altLang="en-US" sz="2000" b="1" dirty="0">
              <a:solidFill>
                <a:srgbClr val="FFFF13"/>
              </a:solidFill>
              <a:latin typeface="Times New Roman" pitchFamily="18" charset="0"/>
            </a:endParaRPr>
          </a:p>
        </p:txBody>
      </p:sp>
      <p:pic>
        <p:nvPicPr>
          <p:cNvPr id="83973" name="Picture 5" descr="Len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120" y="1916113"/>
            <a:ext cx="212513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4" name="Picture 6" descr="Communism%20lar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5" y="7"/>
            <a:ext cx="895351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EAEAEA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5" name="AutoShape 7"/>
          <p:cNvSpPr>
            <a:spLocks noChangeArrowheads="1"/>
          </p:cNvSpPr>
          <p:nvPr/>
        </p:nvSpPr>
        <p:spPr bwMode="auto">
          <a:xfrm>
            <a:off x="10871200" y="7"/>
            <a:ext cx="914400" cy="650875"/>
          </a:xfrm>
          <a:prstGeom prst="star5">
            <a:avLst/>
          </a:prstGeom>
          <a:solidFill>
            <a:srgbClr val="FFFF13"/>
          </a:solidFill>
          <a:ln>
            <a:noFill/>
          </a:ln>
          <a:effectLst/>
          <a:scene3d>
            <a:camera prst="legacyObliqueTop"/>
            <a:lightRig rig="legacyFlat1" dir="t"/>
          </a:scene3d>
          <a:sp3d prstMaterial="legacyMatte">
            <a:bevelT w="13500" h="13500" prst="angle"/>
            <a:bevelB w="13500" h="13500" prst="angle"/>
            <a:extrusionClr>
              <a:srgbClr val="E1DC00"/>
            </a:extrusionClr>
            <a:contourClr>
              <a:srgbClr val="FFFF13"/>
            </a:contourClr>
          </a:sp3d>
        </p:spPr>
        <p:txBody>
          <a:bodyPr wrap="none" anchor="ctr">
            <a:flatTx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83976" name="Picture 8" descr="Enge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69" y="1916113"/>
            <a:ext cx="2076451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7" name="Picture 9" descr="hc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655" y="1916113"/>
            <a:ext cx="20447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8" name="Text Box 10"/>
          <p:cNvSpPr txBox="1">
            <a:spLocks noChangeArrowheads="1"/>
          </p:cNvSpPr>
          <p:nvPr/>
        </p:nvSpPr>
        <p:spPr bwMode="auto">
          <a:xfrm>
            <a:off x="0" y="6338888"/>
            <a:ext cx="12192000" cy="519112"/>
          </a:xfrm>
          <a:prstGeom prst="rect">
            <a:avLst/>
          </a:prstGeom>
          <a:solidFill>
            <a:srgbClr val="CE0000"/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en-US" sz="2800" dirty="0">
              <a:solidFill>
                <a:srgbClr val="FFFF13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432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3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3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39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39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3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3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3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3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3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/>
      <p:bldP spid="83972" grpId="0" animBg="1"/>
      <p:bldP spid="8397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00614" y="379512"/>
            <a:ext cx="427673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Đội</a:t>
            </a: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ngũ</a:t>
            </a: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endParaRPr lang="en-US" sz="40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://vimaru.edu.vn/sites/default/files/styles/flexslider_full/public/sv%20thu%20khoa%202.jpg?itok=IhAFjjq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22693"/>
            <a:ext cx="5393335" cy="337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vimaru.edu.vn/sites/default/files/styles/flexslider_full/public/tn2.jpg?itok=JxPZuhb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846" y="2164058"/>
            <a:ext cx="5672052" cy="354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409" y="0"/>
            <a:ext cx="4963591" cy="37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00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16037" y="654229"/>
            <a:ext cx="6096000" cy="755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Đội</a:t>
            </a: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ngũ</a:t>
            </a: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40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Tiểu sử Phạm Nhật Vượng đầy đủ nhất - Chủ tịch tập đoàn Vingro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24" y="2419384"/>
            <a:ext cx="5571078" cy="345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hân dung 10 nữ doanh nhân quyền lực nhất Việt Nam năm 20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294" y="2419384"/>
            <a:ext cx="5523808" cy="345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11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81170" y="224421"/>
            <a:ext cx="2684608" cy="92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5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lang="en-US" sz="50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5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nữ</a:t>
            </a:r>
            <a:endParaRPr lang="en-US" sz="50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Các hoạt động lớn của Hội Liên hiệp Phụ nữ Việt Nam trong năm 2020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7950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vimaru.edu.vn/sites/default/files/u648/_DSC4716%20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94" y="1651438"/>
            <a:ext cx="5482015" cy="333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908" y="3184578"/>
            <a:ext cx="4897895" cy="367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1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30013" y="586754"/>
            <a:ext cx="594966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Đội</a:t>
            </a:r>
            <a:r>
              <a:rPr lang="en-US" sz="40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ngũ</a:t>
            </a:r>
            <a:r>
              <a:rPr lang="en-US" sz="40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40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niên</a:t>
            </a:r>
            <a:endParaRPr lang="en-US" sz="40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8" name="Picture 6" descr="Một suy nghĩ về phong trào “Thanh niên tình nguyện” | Báo Dân trí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6" y="3710198"/>
            <a:ext cx="4643003" cy="302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Xét tuyển học bạ hoặc IELTS 5.0+ hay các giải từ cuộc thi chọn học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91" y="1973727"/>
            <a:ext cx="48768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ữ sinh xinh đẹp, tài năng trường Đại học Hàng hải - Báo VTC New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036" y="0"/>
            <a:ext cx="4765964" cy="332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152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8145" y="102130"/>
            <a:ext cx="10861963" cy="1701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3.2.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minh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</a:t>
            </a:r>
          </a:p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3.2.1.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dung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minh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endParaRPr lang="en-US" sz="28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18655" y="3054927"/>
            <a:ext cx="3699163" cy="2076450"/>
          </a:xfrm>
          <a:prstGeom prst="ellipse">
            <a:avLst/>
          </a:prstGeom>
          <a:solidFill>
            <a:srgbClr val="FF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</a:p>
        </p:txBody>
      </p:sp>
      <p:sp>
        <p:nvSpPr>
          <p:cNvPr id="6" name="Rectangle 5"/>
          <p:cNvSpPr/>
          <p:nvPr/>
        </p:nvSpPr>
        <p:spPr>
          <a:xfrm>
            <a:off x="5635337" y="2447520"/>
            <a:ext cx="6163106" cy="329126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ngũ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ngũ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172383" y="3706487"/>
            <a:ext cx="1308389" cy="6234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32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8145" y="102130"/>
            <a:ext cx="10861963" cy="1701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3.2.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minh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</a:t>
            </a:r>
          </a:p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3.2.1.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dung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minh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endParaRPr lang="en-US" sz="28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77283" y="3031077"/>
            <a:ext cx="4017818" cy="19742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337500" y="3831177"/>
            <a:ext cx="1100463" cy="6234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 Diagonal Corner Rectangle 2"/>
          <p:cNvSpPr/>
          <p:nvPr/>
        </p:nvSpPr>
        <p:spPr>
          <a:xfrm>
            <a:off x="5680363" y="2031287"/>
            <a:ext cx="6289963" cy="4597307"/>
          </a:xfrm>
          <a:prstGeom prst="round2Diag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Ở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ta,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vững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vững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lãnh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vững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chắc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vững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tộc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9543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8145" y="102130"/>
            <a:ext cx="10861963" cy="1701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3.2.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minh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</a:t>
            </a:r>
          </a:p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3.2.1.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dung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minh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endParaRPr lang="en-US" sz="28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8545" y="3255819"/>
            <a:ext cx="3956556" cy="174953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172383" y="3706487"/>
            <a:ext cx="1308389" cy="6234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5558054" y="2398767"/>
            <a:ext cx="6386944" cy="3463636"/>
          </a:xfrm>
          <a:prstGeom prst="round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lãnh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đậm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đà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tộc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6657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4180" y="262570"/>
            <a:ext cx="10972800" cy="157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3.2.2.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cường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minh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</a:t>
            </a:r>
            <a:endParaRPr lang="en-US" sz="28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8871" y="1948404"/>
            <a:ext cx="10848109" cy="1419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5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5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đẩy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mạnh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mối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trưởng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đảm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môi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thúc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đẩy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cực</a:t>
            </a:r>
            <a:r>
              <a:rPr lang="en-US" sz="2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Quá trình công nghiệp hóa, hiện đại hóa ở Việt N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655" y="3636240"/>
            <a:ext cx="5333999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71" y="3636240"/>
            <a:ext cx="5181601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135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4533184"/>
            <a:ext cx="11443855" cy="157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Hai </a:t>
            </a:r>
            <a:r>
              <a:rPr lang="en-US" sz="28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nhằm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cực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Thủ tướng tặng quà Tết cho gia đình chính sách, hộ nghèo, công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4773"/>
            <a:ext cx="5618850" cy="343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CCI Cần Thơ vinh danh doanh nghiệp tiêu biểu khu vực ĐBSC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633" y="534773"/>
            <a:ext cx="5446422" cy="343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472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1782" y="348794"/>
            <a:ext cx="6248400" cy="1578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 </a:t>
            </a:r>
            <a:r>
              <a:rPr lang="en-US" sz="28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tinh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thần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đoàn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lực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minh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Tinh thần ngày quốc tế lao động 1/5 bất diệ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1564"/>
            <a:ext cx="5406090" cy="30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tuyengiao.vn/uploads/2018/images/post/images/hu%e1%ba%bf/d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520" y="2201487"/>
            <a:ext cx="4239491" cy="330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iai cấp nông dân trong khối đại đoàn kết toàn dân tộc - Báo Lào Ca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932" y="-28327"/>
            <a:ext cx="5204068" cy="293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47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 txBox="1">
            <a:spLocks noChangeArrowheads="1"/>
          </p:cNvSpPr>
          <p:nvPr/>
        </p:nvSpPr>
        <p:spPr>
          <a:xfrm>
            <a:off x="0" y="4338401"/>
            <a:ext cx="12192000" cy="222865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12700">
            <a:solidFill>
              <a:srgbClr val="7030A0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5</a:t>
            </a:r>
            <a:br>
              <a:rPr lang="en-US" sz="3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CẤU XÃ HỘI – GIAI CẤP</a:t>
            </a:r>
          </a:p>
          <a:p>
            <a:pPr>
              <a:defRPr/>
            </a:pPr>
            <a:r>
              <a:rPr lang="en-US" sz="3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 LIÊN MINH GIAI CẤP, TẦNG LỚP TRONG THỜI KỲ QUÁ ĐỘ LÊN CHỦ NGHĨA XÃ HỘI</a:t>
            </a:r>
          </a:p>
        </p:txBody>
      </p:sp>
      <p:pic>
        <p:nvPicPr>
          <p:cNvPr id="2050" name="Picture 2" descr="Dân chủ gắn với kỷ luật, kỷ cương và phải... | HỆ THỜI SỰ CHÍNH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517" y="451093"/>
            <a:ext cx="4350859" cy="342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28" y="451093"/>
            <a:ext cx="3421154" cy="342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686" y="458842"/>
            <a:ext cx="3588327" cy="3414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85976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83381" y="250703"/>
            <a:ext cx="6289965" cy="306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Bốn</a:t>
            </a:r>
            <a:r>
              <a:rPr lang="en-U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đẩy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mạnh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khoa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huy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minh.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 descr="Điểm nhấn công nghệ tuần: Hàng loạt ưu đãi cho doanh nghiệp khoa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9" y="3628090"/>
            <a:ext cx="48768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2075.com.vn/wp-content/uploads/2019/03/nghi-dinh-ve-doanh-nghiep-khoa-hoc-cong-ngh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381" y="3579531"/>
            <a:ext cx="6289965" cy="327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media.bizwebmedia.net/sites/61345/data/Upload/2016/3/hoc_phan_mem_may_tinh_va_mang_may_tin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10" y="126561"/>
            <a:ext cx="4876800" cy="331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851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3117" y="605155"/>
            <a:ext cx="11017827" cy="1631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9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Năm</a:t>
            </a:r>
            <a:r>
              <a:rPr lang="en-US" sz="29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Đảng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trận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nhằm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cường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minh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đoàn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dân</a:t>
            </a:r>
            <a:r>
              <a:rPr lang="en-US" sz="29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http://tuyengiao.vn/Uploads/2019/8/13/22/DCSV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82" y="2539388"/>
            <a:ext cx="5976648" cy="366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Đặt báo chí dưới sự lãnh đạo trực tiếp của Đả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581" y="2539388"/>
            <a:ext cx="5498963" cy="366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992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718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1891" y="168685"/>
            <a:ext cx="10764982" cy="556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kì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endParaRPr lang="en-US" sz="2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20435" y="841597"/>
            <a:ext cx="10626438" cy="556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1.1.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Khái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niệm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endParaRPr lang="en-US" sz="2800" dirty="0">
              <a:solidFill>
                <a:srgbClr val="FF0066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://baoquangngai.vn/dataimages/201303/original/images827507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278" y="1731818"/>
            <a:ext cx="5705802" cy="430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Vertical Scroll 5"/>
          <p:cNvSpPr/>
          <p:nvPr/>
        </p:nvSpPr>
        <p:spPr>
          <a:xfrm>
            <a:off x="505691" y="1731818"/>
            <a:ext cx="5458691" cy="4526072"/>
          </a:xfrm>
          <a:prstGeom prst="verticalScroll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cộng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mối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lẫn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cộng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ấy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5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374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1055" y="182540"/>
            <a:ext cx="11568545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1.2.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qui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luật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04196636"/>
              </p:ext>
            </p:extLst>
          </p:nvPr>
        </p:nvGraphicFramePr>
        <p:xfrm>
          <a:off x="858981" y="1265914"/>
          <a:ext cx="10861964" cy="532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1977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6363" y="265666"/>
            <a:ext cx="11845637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minh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endParaRPr lang="en-US" sz="2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346363" y="2667000"/>
            <a:ext cx="3117273" cy="2076450"/>
          </a:xfrm>
          <a:prstGeom prst="ellipse">
            <a:avLst/>
          </a:prstGeom>
          <a:solidFill>
            <a:srgbClr val="FF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Xét</a:t>
            </a:r>
            <a:r>
              <a:rPr lang="en-US" sz="28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28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góc</a:t>
            </a:r>
            <a:r>
              <a:rPr lang="en-US" sz="28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8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28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endParaRPr lang="en-US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5672138" y="1549149"/>
            <a:ext cx="6163106" cy="431215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lãnh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noong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lao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thắng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giành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Right Arrow 6"/>
          <p:cNvSpPr/>
          <p:nvPr/>
        </p:nvSpPr>
        <p:spPr>
          <a:xfrm>
            <a:off x="3992274" y="3318560"/>
            <a:ext cx="1308389" cy="6234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5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46363" y="2667000"/>
            <a:ext cx="3117273" cy="20764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Xét</a:t>
            </a:r>
            <a:r>
              <a:rPr lang="en-US" sz="28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8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góc</a:t>
            </a:r>
            <a:r>
              <a:rPr lang="en-US" sz="28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độc</a:t>
            </a:r>
            <a:r>
              <a:rPr lang="en-US" sz="28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sz="28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5672138" y="1549149"/>
            <a:ext cx="6163106" cy="431215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tức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minh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nổi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thắng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3992274" y="3318560"/>
            <a:ext cx="1308389" cy="6234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96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2509" y="99412"/>
            <a:ext cx="11679382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minh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</a:t>
            </a:r>
            <a:endParaRPr lang="en-US" sz="2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8035" y="1182786"/>
            <a:ext cx="1120832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5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3.1. </a:t>
            </a:r>
            <a:r>
              <a:rPr lang="en-US" sz="25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5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5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5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5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25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5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5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5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5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sz="25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5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5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25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5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25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5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5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25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25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</a:t>
            </a:r>
            <a:endParaRPr lang="en-US" sz="2500" dirty="0">
              <a:solidFill>
                <a:srgbClr val="FF0066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1053" y="1837039"/>
            <a:ext cx="7329055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thắng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cuộc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dân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tộc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dân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dân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đuổi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dân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đất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nổi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vừa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đảm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qui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luật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phổ</a:t>
            </a: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vừa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thù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hộiViệt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khẳng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Ảnh minh họ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34" y="1717548"/>
            <a:ext cx="4147026" cy="464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847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6010" y="325147"/>
            <a:ext cx="10789517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ở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bao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tầng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Xây dựng giai cấp công nhân thời kỳ mới - ảnh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64873"/>
            <a:ext cx="3976256" cy="343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GHIÊN CỨU - TRAO ĐỔI - Tạp chí Cộng sả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57" y="2964873"/>
            <a:ext cx="4003962" cy="3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oitruong.net.vn/wp-content/uploads/2018/03/locda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219" y="2964873"/>
            <a:ext cx="4211782" cy="343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97929" y="1909698"/>
            <a:ext cx="35606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3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3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30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727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65421"/>
            <a:ext cx="52615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4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0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Giai</a:t>
            </a:r>
            <a:r>
              <a:rPr lang="en-US" sz="40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40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</a:t>
            </a:r>
            <a:r>
              <a:rPr lang="vi-VN" sz="4000" b="1" i="1" dirty="0">
                <a:solidFill>
                  <a:srgbClr val="FF006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ông dân</a:t>
            </a:r>
            <a:endParaRPr lang="en-US" sz="4000" b="1" i="1" dirty="0">
              <a:solidFill>
                <a:srgbClr val="FF0066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7106">
            <a:off x="5096468" y="1321764"/>
            <a:ext cx="4260645" cy="2955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730" y="2957406"/>
            <a:ext cx="4356773" cy="2962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8582">
            <a:off x="7809449" y="1341421"/>
            <a:ext cx="381000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07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ouds">
  <a:themeElements>
    <a:clrScheme name="Clouds 1">
      <a:dk1>
        <a:srgbClr val="4D4D4D"/>
      </a:dk1>
      <a:lt1>
        <a:srgbClr val="FFFFFF"/>
      </a:lt1>
      <a:dk2>
        <a:srgbClr val="0000A4"/>
      </a:dk2>
      <a:lt2>
        <a:srgbClr val="B7E7FF"/>
      </a:lt2>
      <a:accent1>
        <a:srgbClr val="0099CC"/>
      </a:accent1>
      <a:accent2>
        <a:srgbClr val="00CC99"/>
      </a:accent2>
      <a:accent3>
        <a:srgbClr val="AAAACF"/>
      </a:accent3>
      <a:accent4>
        <a:srgbClr val="DADADA"/>
      </a:accent4>
      <a:accent5>
        <a:srgbClr val="AACAE2"/>
      </a:accent5>
      <a:accent6>
        <a:srgbClr val="00B98A"/>
      </a:accent6>
      <a:hlink>
        <a:srgbClr val="FFCC00"/>
      </a:hlink>
      <a:folHlink>
        <a:srgbClr val="EE941C"/>
      </a:folHlink>
    </a:clrScheme>
    <a:fontScheme name="Clou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Clouds 1">
        <a:dk1>
          <a:srgbClr val="4D4D4D"/>
        </a:dk1>
        <a:lt1>
          <a:srgbClr val="FFFFFF"/>
        </a:lt1>
        <a:dk2>
          <a:srgbClr val="0000A4"/>
        </a:dk2>
        <a:lt2>
          <a:srgbClr val="B7E7FF"/>
        </a:lt2>
        <a:accent1>
          <a:srgbClr val="0099CC"/>
        </a:accent1>
        <a:accent2>
          <a:srgbClr val="00CC99"/>
        </a:accent2>
        <a:accent3>
          <a:srgbClr val="AAAACF"/>
        </a:accent3>
        <a:accent4>
          <a:srgbClr val="DADADA"/>
        </a:accent4>
        <a:accent5>
          <a:srgbClr val="AACAE2"/>
        </a:accent5>
        <a:accent6>
          <a:srgbClr val="00B98A"/>
        </a:accent6>
        <a:hlink>
          <a:srgbClr val="FFCC00"/>
        </a:hlink>
        <a:folHlink>
          <a:srgbClr val="EE941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s 2">
        <a:dk1>
          <a:srgbClr val="000066"/>
        </a:dk1>
        <a:lt1>
          <a:srgbClr val="FFFFFF"/>
        </a:lt1>
        <a:dk2>
          <a:srgbClr val="00A2DC"/>
        </a:dk2>
        <a:lt2>
          <a:srgbClr val="FFFFFF"/>
        </a:lt2>
        <a:accent1>
          <a:srgbClr val="0079A4"/>
        </a:accent1>
        <a:accent2>
          <a:srgbClr val="33CCCC"/>
        </a:accent2>
        <a:accent3>
          <a:srgbClr val="AACEEB"/>
        </a:accent3>
        <a:accent4>
          <a:srgbClr val="DADADA"/>
        </a:accent4>
        <a:accent5>
          <a:srgbClr val="AABECF"/>
        </a:accent5>
        <a:accent6>
          <a:srgbClr val="2DB9B9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s 3">
        <a:dk1>
          <a:srgbClr val="010199"/>
        </a:dk1>
        <a:lt1>
          <a:srgbClr val="FFFFFF"/>
        </a:lt1>
        <a:dk2>
          <a:srgbClr val="000092"/>
        </a:dk2>
        <a:lt2>
          <a:srgbClr val="CCFFFF"/>
        </a:lt2>
        <a:accent1>
          <a:srgbClr val="66CCFF"/>
        </a:accent1>
        <a:accent2>
          <a:srgbClr val="2EBDBA"/>
        </a:accent2>
        <a:accent3>
          <a:srgbClr val="AAAAC7"/>
        </a:accent3>
        <a:accent4>
          <a:srgbClr val="DADADA"/>
        </a:accent4>
        <a:accent5>
          <a:srgbClr val="B8E2FF"/>
        </a:accent5>
        <a:accent6>
          <a:srgbClr val="29ABA8"/>
        </a:accent6>
        <a:hlink>
          <a:srgbClr val="66FFFF"/>
        </a:hlink>
        <a:folHlink>
          <a:srgbClr val="CC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s 4">
        <a:dk1>
          <a:srgbClr val="000000"/>
        </a:dk1>
        <a:lt1>
          <a:srgbClr val="FFFFFF"/>
        </a:lt1>
        <a:dk2>
          <a:srgbClr val="006A67"/>
        </a:dk2>
        <a:lt2>
          <a:srgbClr val="FFFFCC"/>
        </a:lt2>
        <a:accent1>
          <a:srgbClr val="33CCCC"/>
        </a:accent1>
        <a:accent2>
          <a:srgbClr val="6D6FC7"/>
        </a:accent2>
        <a:accent3>
          <a:srgbClr val="AAB9B8"/>
        </a:accent3>
        <a:accent4>
          <a:srgbClr val="DADADA"/>
        </a:accent4>
        <a:accent5>
          <a:srgbClr val="ADE2E2"/>
        </a:accent5>
        <a:accent6>
          <a:srgbClr val="6264B4"/>
        </a:accent6>
        <a:hlink>
          <a:srgbClr val="00FFFF"/>
        </a:hlink>
        <a:folHlink>
          <a:srgbClr val="00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s 5">
        <a:dk1>
          <a:srgbClr val="4D4D4D"/>
        </a:dk1>
        <a:lt1>
          <a:srgbClr val="FFFFFF"/>
        </a:lt1>
        <a:dk2>
          <a:srgbClr val="650BB7"/>
        </a:dk2>
        <a:lt2>
          <a:srgbClr val="FFFFFF"/>
        </a:lt2>
        <a:accent1>
          <a:srgbClr val="FF66FF"/>
        </a:accent1>
        <a:accent2>
          <a:srgbClr val="666699"/>
        </a:accent2>
        <a:accent3>
          <a:srgbClr val="B8AAD8"/>
        </a:accent3>
        <a:accent4>
          <a:srgbClr val="DADADA"/>
        </a:accent4>
        <a:accent5>
          <a:srgbClr val="FFB8FF"/>
        </a:accent5>
        <a:accent6>
          <a:srgbClr val="5C5C8A"/>
        </a:accent6>
        <a:hlink>
          <a:srgbClr val="E9E9FF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s 6">
        <a:dk1>
          <a:srgbClr val="FFFFFF"/>
        </a:dk1>
        <a:lt1>
          <a:srgbClr val="FFFFFF"/>
        </a:lt1>
        <a:dk2>
          <a:srgbClr val="005000"/>
        </a:dk2>
        <a:lt2>
          <a:srgbClr val="DCEAAE"/>
        </a:lt2>
        <a:accent1>
          <a:srgbClr val="99CC00"/>
        </a:accent1>
        <a:accent2>
          <a:srgbClr val="6F801A"/>
        </a:accent2>
        <a:accent3>
          <a:srgbClr val="AAB3AA"/>
        </a:accent3>
        <a:accent4>
          <a:srgbClr val="DADADA"/>
        </a:accent4>
        <a:accent5>
          <a:srgbClr val="CAE2AA"/>
        </a:accent5>
        <a:accent6>
          <a:srgbClr val="647316"/>
        </a:accent6>
        <a:hlink>
          <a:srgbClr val="FFFFCC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s 7">
        <a:dk1>
          <a:srgbClr val="4F4F77"/>
        </a:dk1>
        <a:lt1>
          <a:srgbClr val="FFFFFF"/>
        </a:lt1>
        <a:dk2>
          <a:srgbClr val="7979A5"/>
        </a:dk2>
        <a:lt2>
          <a:srgbClr val="F3F3FF"/>
        </a:lt2>
        <a:accent1>
          <a:srgbClr val="5D5D8B"/>
        </a:accent1>
        <a:accent2>
          <a:srgbClr val="66CCFF"/>
        </a:accent2>
        <a:accent3>
          <a:srgbClr val="BEBECF"/>
        </a:accent3>
        <a:accent4>
          <a:srgbClr val="DADADA"/>
        </a:accent4>
        <a:accent5>
          <a:srgbClr val="B6B6C4"/>
        </a:accent5>
        <a:accent6>
          <a:srgbClr val="5CB9E7"/>
        </a:accent6>
        <a:hlink>
          <a:srgbClr val="CCECFF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ouds 8">
        <a:dk1>
          <a:srgbClr val="000000"/>
        </a:dk1>
        <a:lt1>
          <a:srgbClr val="B9B9B9"/>
        </a:lt1>
        <a:dk2>
          <a:srgbClr val="8A8472"/>
        </a:dk2>
        <a:lt2>
          <a:srgbClr val="4D4D4D"/>
        </a:lt2>
        <a:accent1>
          <a:srgbClr val="EDEEE2"/>
        </a:accent1>
        <a:accent2>
          <a:srgbClr val="7FAA7E"/>
        </a:accent2>
        <a:accent3>
          <a:srgbClr val="D9D9D9"/>
        </a:accent3>
        <a:accent4>
          <a:srgbClr val="000000"/>
        </a:accent4>
        <a:accent5>
          <a:srgbClr val="F4F5EE"/>
        </a:accent5>
        <a:accent6>
          <a:srgbClr val="729A72"/>
        </a:accent6>
        <a:hlink>
          <a:srgbClr val="008000"/>
        </a:hlink>
        <a:folHlink>
          <a:srgbClr val="989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ouds 9">
        <a:dk1>
          <a:srgbClr val="000000"/>
        </a:dk1>
        <a:lt1>
          <a:srgbClr val="FEA24E"/>
        </a:lt1>
        <a:dk2>
          <a:srgbClr val="CC6600"/>
        </a:dk2>
        <a:lt2>
          <a:srgbClr val="808080"/>
        </a:lt2>
        <a:accent1>
          <a:srgbClr val="FBEECD"/>
        </a:accent1>
        <a:accent2>
          <a:srgbClr val="ECD044"/>
        </a:accent2>
        <a:accent3>
          <a:srgbClr val="FECEB2"/>
        </a:accent3>
        <a:accent4>
          <a:srgbClr val="000000"/>
        </a:accent4>
        <a:accent5>
          <a:srgbClr val="FDF5E3"/>
        </a:accent5>
        <a:accent6>
          <a:srgbClr val="D6BC3D"/>
        </a:accent6>
        <a:hlink>
          <a:srgbClr val="E42B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1231</Words>
  <Application>Microsoft Macintosh PowerPoint</Application>
  <PresentationFormat>Widescreen</PresentationFormat>
  <Paragraphs>50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Wingdings</vt:lpstr>
      <vt:lpstr>Office Theme</vt:lpstr>
      <vt:lpstr>Clouds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Microsoft Office User</cp:lastModifiedBy>
  <cp:revision>19</cp:revision>
  <dcterms:created xsi:type="dcterms:W3CDTF">2020-04-26T08:33:09Z</dcterms:created>
  <dcterms:modified xsi:type="dcterms:W3CDTF">2025-11-27T02:32:27Z</dcterms:modified>
</cp:coreProperties>
</file>